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88" r:id="rId4"/>
    <p:sldId id="322" r:id="rId5"/>
    <p:sldId id="321" r:id="rId6"/>
    <p:sldId id="258" r:id="rId7"/>
    <p:sldId id="298" r:id="rId8"/>
    <p:sldId id="269" r:id="rId9"/>
    <p:sldId id="270" r:id="rId10"/>
    <p:sldId id="303" r:id="rId11"/>
    <p:sldId id="261" r:id="rId12"/>
    <p:sldId id="304" r:id="rId13"/>
    <p:sldId id="262" r:id="rId14"/>
    <p:sldId id="305" r:id="rId15"/>
    <p:sldId id="290" r:id="rId16"/>
    <p:sldId id="263" r:id="rId17"/>
    <p:sldId id="306" r:id="rId18"/>
    <p:sldId id="264" r:id="rId19"/>
    <p:sldId id="316" r:id="rId20"/>
    <p:sldId id="319" r:id="rId21"/>
    <p:sldId id="265" r:id="rId22"/>
    <p:sldId id="291" r:id="rId23"/>
    <p:sldId id="273" r:id="rId24"/>
    <p:sldId id="314" r:id="rId25"/>
    <p:sldId id="309" r:id="rId26"/>
    <p:sldId id="310" r:id="rId27"/>
    <p:sldId id="279" r:id="rId28"/>
    <p:sldId id="280" r:id="rId29"/>
    <p:sldId id="278" r:id="rId30"/>
    <p:sldId id="301" r:id="rId31"/>
    <p:sldId id="317" r:id="rId32"/>
    <p:sldId id="284" r:id="rId33"/>
    <p:sldId id="285" r:id="rId34"/>
    <p:sldId id="331" r:id="rId35"/>
    <p:sldId id="326" r:id="rId36"/>
    <p:sldId id="327" r:id="rId37"/>
    <p:sldId id="329" r:id="rId38"/>
    <p:sldId id="328" r:id="rId39"/>
    <p:sldId id="330" r:id="rId40"/>
    <p:sldId id="325" r:id="rId41"/>
    <p:sldId id="315" r:id="rId42"/>
    <p:sldId id="295" r:id="rId43"/>
    <p:sldId id="300" r:id="rId44"/>
    <p:sldId id="294" r:id="rId45"/>
    <p:sldId id="286" r:id="rId4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4490-BF95-4824-B7FE-7D6CDB9CDBD6}" type="datetimeFigureOut">
              <a:rPr lang="vi-VN" smtClean="0"/>
              <a:pPr/>
              <a:t>26/03/2019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65894-8F8A-422C-893A-F83B626689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943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5894-8F8A-422C-893A-F83B6266896E}" type="slidenum">
              <a:rPr lang="vi-VN" smtClean="0"/>
              <a:pPr/>
              <a:t>16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5894-8F8A-422C-893A-F83B6266896E}" type="slidenum">
              <a:rPr lang="vi-VN" smtClean="0"/>
              <a:pPr/>
              <a:t>29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1128-D5A1-4968-8415-5C1EA5A46CB3}" type="datetimeFigureOut">
              <a:rPr lang="vi-VN" smtClean="0"/>
              <a:pPr/>
              <a:t>26/03/2019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5C8A-50CA-4AF0-9124-826967DD57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1128-D5A1-4968-8415-5C1EA5A46CB3}" type="datetimeFigureOut">
              <a:rPr lang="vi-VN" smtClean="0"/>
              <a:pPr/>
              <a:t>26/03/2019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5C8A-50CA-4AF0-9124-826967DD57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1128-D5A1-4968-8415-5C1EA5A46CB3}" type="datetimeFigureOut">
              <a:rPr lang="vi-VN" smtClean="0"/>
              <a:pPr/>
              <a:t>26/03/2019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5C8A-50CA-4AF0-9124-826967DD57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1128-D5A1-4968-8415-5C1EA5A46CB3}" type="datetimeFigureOut">
              <a:rPr lang="vi-VN" smtClean="0"/>
              <a:pPr/>
              <a:t>26/03/2019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5C8A-50CA-4AF0-9124-826967DD57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1128-D5A1-4968-8415-5C1EA5A46CB3}" type="datetimeFigureOut">
              <a:rPr lang="vi-VN" smtClean="0"/>
              <a:pPr/>
              <a:t>26/03/2019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5C8A-50CA-4AF0-9124-826967DD57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1128-D5A1-4968-8415-5C1EA5A46CB3}" type="datetimeFigureOut">
              <a:rPr lang="vi-VN" smtClean="0"/>
              <a:pPr/>
              <a:t>26/03/2019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5C8A-50CA-4AF0-9124-826967DD57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1128-D5A1-4968-8415-5C1EA5A46CB3}" type="datetimeFigureOut">
              <a:rPr lang="vi-VN" smtClean="0"/>
              <a:pPr/>
              <a:t>26/03/2019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5C8A-50CA-4AF0-9124-826967DD57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1128-D5A1-4968-8415-5C1EA5A46CB3}" type="datetimeFigureOut">
              <a:rPr lang="vi-VN" smtClean="0"/>
              <a:pPr/>
              <a:t>26/03/2019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5C8A-50CA-4AF0-9124-826967DD57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1128-D5A1-4968-8415-5C1EA5A46CB3}" type="datetimeFigureOut">
              <a:rPr lang="vi-VN" smtClean="0"/>
              <a:pPr/>
              <a:t>26/03/2019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5C8A-50CA-4AF0-9124-826967DD57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1128-D5A1-4968-8415-5C1EA5A46CB3}" type="datetimeFigureOut">
              <a:rPr lang="vi-VN" smtClean="0"/>
              <a:pPr/>
              <a:t>26/03/2019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5C8A-50CA-4AF0-9124-826967DD57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1128-D5A1-4968-8415-5C1EA5A46CB3}" type="datetimeFigureOut">
              <a:rPr lang="vi-VN" smtClean="0"/>
              <a:pPr/>
              <a:t>26/03/2019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5C8A-50CA-4AF0-9124-826967DD57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81128-D5A1-4968-8415-5C1EA5A46CB3}" type="datetimeFigureOut">
              <a:rPr lang="vi-VN" smtClean="0"/>
              <a:pPr/>
              <a:t>26/03/2019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5C8A-50CA-4AF0-9124-826967DD57E5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jpeg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jpeg"/><Relationship Id="rId9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7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gif"/><Relationship Id="rId4" Type="http://schemas.openxmlformats.org/officeDocument/2006/relationships/image" Target="../media/image11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&#7840;C%20AN%20TO&#192;N%20GIAO%20TH&#212;NG\An_Toan_Giao_Thong_-_Be_Bao_An.mp3" TargetMode="Externa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uongbo.vn/2303-10936/Lam-the-nao-de-chuyen-huong-xe-an-toan-va-tranh-xe-nguoc-chi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Đừng để tai nạn giao thông đến gần trẻ em!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249238"/>
            <a:ext cx="6032500" cy="6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57200" y="1085856"/>
            <a:ext cx="8686800" cy="4129094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dirty="0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600" b="1" kern="10" dirty="0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dirty="0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b="1" kern="10" dirty="0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3600" b="1" kern="10" dirty="0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endParaRPr lang="vi-VN" sz="3600" b="1" kern="10" dirty="0" smtClean="0">
              <a:ln w="12700">
                <a:solidFill>
                  <a:srgbClr val="FFCC99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vi-VN" sz="3600" b="1" kern="10" dirty="0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en-US" sz="3600" b="1" kern="10" dirty="0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</a:t>
            </a:r>
            <a:endParaRPr lang="vi-VN" sz="3600" b="1" kern="10" dirty="0">
              <a:ln w="12700">
                <a:solidFill>
                  <a:srgbClr val="FFCC99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AN TOÀN GIAO THÔNG\hinh cs giao thong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3684"/>
            <a:ext cx="4572000" cy="6407150"/>
          </a:xfrm>
          <a:prstGeom prst="rect">
            <a:avLst/>
          </a:prstGeom>
          <a:noFill/>
        </p:spPr>
      </p:pic>
      <p:sp>
        <p:nvSpPr>
          <p:cNvPr id="10" name="Left Arrow Callout 9"/>
          <p:cNvSpPr/>
          <p:nvPr/>
        </p:nvSpPr>
        <p:spPr>
          <a:xfrm>
            <a:off x="4429124" y="928670"/>
            <a:ext cx="4000528" cy="4429156"/>
          </a:xfrm>
          <a:prstGeom prst="leftArrowCallout">
            <a:avLst>
              <a:gd name="adj1" fmla="val 25784"/>
              <a:gd name="adj2" fmla="val 22255"/>
              <a:gd name="adj3" fmla="val 25000"/>
              <a:gd name="adj4" fmla="val 64977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6000768"/>
            <a:ext cx="8229600" cy="8572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CSGT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dang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ngang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hai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tay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214942" y="1072108"/>
            <a:ext cx="407194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CSGT </a:t>
            </a: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0"/>
            <a:ext cx="8839200" cy="67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5643570" y="0"/>
            <a:ext cx="3500462" cy="3643314"/>
          </a:xfrm>
          <a:prstGeom prst="cloudCallout">
            <a:avLst>
              <a:gd name="adj1" fmla="val -36391"/>
              <a:gd name="adj2" fmla="val 276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CSGT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2" y="142852"/>
            <a:ext cx="47149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CSGT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76" y="2060098"/>
            <a:ext cx="5429256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AN TOÀN GIAO THÔNG\hinh cs giao thong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65122"/>
            <a:ext cx="3357554" cy="640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N TOÀN GIAO THÔNG\1357184414-nu-csg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72866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29190" y="285728"/>
            <a:ext cx="4429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CSGT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43508" y="2417288"/>
            <a:ext cx="3843334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CSGT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1" name="Picture 3" descr="D:\AN TOÀN GIAO THÔNG\hinh cs giao thong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85728"/>
            <a:ext cx="4572000" cy="640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AN TOÀN GIAO THÔNG\20130108113010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020072" cy="619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AN TOÀN GIAO THÔNG\20130108113010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28704"/>
            <a:ext cx="4500594" cy="540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8" y="1000108"/>
            <a:ext cx="407193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N TOÀN GIAO THÔNG\hinh cs giao thong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5425"/>
            <a:ext cx="4572000" cy="6407150"/>
          </a:xfrm>
          <a:prstGeom prst="rect">
            <a:avLst/>
          </a:prstGeom>
          <a:noFill/>
        </p:spPr>
      </p:pic>
      <p:sp>
        <p:nvSpPr>
          <p:cNvPr id="5" name="Rectangle 4" descr="Blue hills"/>
          <p:cNvSpPr>
            <a:spLocks noChangeArrowheads="1"/>
          </p:cNvSpPr>
          <p:nvPr/>
        </p:nvSpPr>
        <p:spPr bwMode="auto">
          <a:xfrm>
            <a:off x="4857752" y="1071546"/>
            <a:ext cx="4214842" cy="1857364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CSGT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81632" y="3500438"/>
            <a:ext cx="3319458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N TOÀN GIAO THÔNG\hinh cs giao thong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25425"/>
            <a:ext cx="4071934" cy="6407150"/>
          </a:xfrm>
          <a:prstGeom prst="rect">
            <a:avLst/>
          </a:prstGeom>
          <a:noFill/>
        </p:spPr>
      </p:pic>
      <p:pic>
        <p:nvPicPr>
          <p:cNvPr id="3" name="Picture 2" descr="D:\AN TOÀN GIAO THÔNG\hinh cs giao thong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25425"/>
            <a:ext cx="4357718" cy="6407150"/>
          </a:xfrm>
          <a:prstGeom prst="rect">
            <a:avLst/>
          </a:prstGeom>
          <a:noFill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71472" y="6017145"/>
            <a:ext cx="835821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http://www.giaothongtuoiteen.com/data/Flash/QuyTacGiaoThong/dieu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7789"/>
            <a:ext cx="9005097" cy="6708797"/>
          </a:xfrm>
          <a:prstGeom prst="rect">
            <a:avLst/>
          </a:prstGeom>
          <a:noFill/>
        </p:spPr>
      </p:pic>
      <p:pic>
        <p:nvPicPr>
          <p:cNvPr id="5" name="Picture 2" descr="D:\hinh dong - Copy\FWARROW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750595" y="1678769"/>
            <a:ext cx="642942" cy="428628"/>
          </a:xfrm>
          <a:prstGeom prst="rect">
            <a:avLst/>
          </a:prstGeom>
          <a:noFill/>
        </p:spPr>
      </p:pic>
      <p:pic>
        <p:nvPicPr>
          <p:cNvPr id="6" name="Picture 2" descr="D:\hinh dong - Copy\FWARROW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107653" y="4393413"/>
            <a:ext cx="642942" cy="428628"/>
          </a:xfrm>
          <a:prstGeom prst="rect">
            <a:avLst/>
          </a:prstGeom>
          <a:noFill/>
        </p:spPr>
      </p:pic>
      <p:pic>
        <p:nvPicPr>
          <p:cNvPr id="7" name="Picture 3" descr="D:\hinh dong - Copy\BKARROW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857496"/>
            <a:ext cx="700091" cy="407196"/>
          </a:xfrm>
          <a:prstGeom prst="rect">
            <a:avLst/>
          </a:prstGeom>
          <a:noFill/>
        </p:spPr>
      </p:pic>
      <p:pic>
        <p:nvPicPr>
          <p:cNvPr id="8" name="Picture 3" descr="D:\hinh dong - Copy\BKARROW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000760" y="2857496"/>
            <a:ext cx="628651" cy="407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596" y="1857364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ÔN BÀI CŨ: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02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1046"/>
            <a:ext cx="506070" cy="236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4282" y="2933704"/>
            <a:ext cx="87154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54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02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7930" y="4491046"/>
            <a:ext cx="506070" cy="236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714480" y="4105825"/>
            <a:ext cx="62151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8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4071942"/>
            <a:ext cx="12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57290" y="1797048"/>
            <a:ext cx="8072494" cy="14176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CSGT,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8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821646"/>
            <a:ext cx="1000131" cy="12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71506" y="1857364"/>
            <a:ext cx="8072494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lang="en-US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vậy</a:t>
            </a:r>
            <a:r>
              <a:rPr lang="en-US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tác</a:t>
            </a:r>
            <a:r>
              <a:rPr lang="en-US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1071546"/>
            <a:ext cx="3195654" cy="9144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43174" y="2071678"/>
            <a:ext cx="4572032" cy="31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CSGT,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Z169"/>
          <p:cNvPicPr>
            <a:picLocks noChangeAspect="1" noChangeArrowheads="1"/>
          </p:cNvPicPr>
          <p:nvPr/>
        </p:nvPicPr>
        <p:blipFill>
          <a:blip r:embed="rId2"/>
          <a:srcRect l="8594" t="2061" r="10156" b="5154"/>
          <a:stretch>
            <a:fillRect/>
          </a:stretch>
        </p:blipFill>
        <p:spPr bwMode="auto">
          <a:xfrm>
            <a:off x="0" y="0"/>
            <a:ext cx="9144000" cy="6815137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85884" y="3000380"/>
            <a:ext cx="61436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4949" y="1071546"/>
            <a:ext cx="2347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PHẦN 2 </a:t>
            </a:r>
            <a:endParaRPr 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480" y="1928802"/>
            <a:ext cx="5643602" cy="2143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44" y="1272589"/>
            <a:ext cx="8549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Biển báo cấm để biểu thị các điều cấm.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44" y="1857364"/>
            <a:ext cx="9001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 smtClean="0">
                <a:latin typeface="Times New Roman" pitchFamily="18" charset="0"/>
                <a:cs typeface="Times New Roman" pitchFamily="18" charset="0"/>
              </a:rPr>
              <a:t>Nhóm 2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. Biển báo nguy hiểm để cảnh báo các tình huống nguy hiểm có thể xảy ra.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4" y="2923286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3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Biển hiệu lệnh để báo các hiệu lệnh phải thi hành.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4071942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 4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Biển chỉ dẫn để chỉ dẫn hướng đi hoặc các điều cần biết.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5143512"/>
            <a:ext cx="9144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Nhóm 5</a:t>
            </a:r>
            <a:r>
              <a:rPr lang="vi-VN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Biển phụ để thuyết minh bổ sung các loại biển báo cấm, biển báo nguy hiểm, biển hiệu lệnh và biển chỉ dẫn.</a:t>
            </a:r>
            <a:endParaRPr lang="vi-VN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52" y="71414"/>
            <a:ext cx="721523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Biển báo hiệu đường bộ gồm 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nhóm</a:t>
            </a:r>
            <a:r>
              <a:rPr lang="vi-VN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quy định như sau :</a:t>
            </a:r>
            <a:endParaRPr lang="vi-VN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vi-VN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43108" y="2540008"/>
          <a:ext cx="500066" cy="346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</a:tblGrid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286512" y="2571744"/>
          <a:ext cx="500066" cy="346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</a:tblGrid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Biển báo cấm đi ngược chiề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32" y="738174"/>
            <a:ext cx="2333636" cy="2262198"/>
          </a:xfrm>
          <a:prstGeom prst="rect">
            <a:avLst/>
          </a:prstGeom>
          <a:noFill/>
        </p:spPr>
      </p:pic>
      <p:pic>
        <p:nvPicPr>
          <p:cNvPr id="13" name="Picture 2" descr="Biển báo cấm đỗ x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714356"/>
            <a:ext cx="2286016" cy="2286016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32" y="5572148"/>
            <a:ext cx="50720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ấm đi ngược chiều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00562" y="-214330"/>
            <a:ext cx="3571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Cấm đỗ</a:t>
            </a:r>
            <a:r>
              <a:rPr kumimoji="0" lang="vi-VN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xe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vi-VN" dirty="0"/>
          </a:p>
        </p:txBody>
      </p:sp>
      <p:pic>
        <p:nvPicPr>
          <p:cNvPr id="5" name="Picture 2" descr="Biển báo đường cấ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80601"/>
            <a:ext cx="2714644" cy="2605523"/>
          </a:xfrm>
          <a:prstGeom prst="rect">
            <a:avLst/>
          </a:prstGeom>
          <a:noFill/>
        </p:spPr>
      </p:pic>
      <p:pic>
        <p:nvPicPr>
          <p:cNvPr id="6" name="Picture 2" descr="Biển báo cấm người đi b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642918"/>
            <a:ext cx="2643206" cy="264320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14348" y="-55085"/>
            <a:ext cx="37273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Biển báo cấm 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Biển báo cấm đi ngược chiề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2714644" cy="2571768"/>
          </a:xfrm>
          <a:prstGeom prst="rect">
            <a:avLst/>
          </a:prstGeom>
          <a:noFill/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857224" y="30003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Hãy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kĩ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876700" y="3886200"/>
            <a:ext cx="5267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57882" y="-71462"/>
            <a:ext cx="3714777" cy="2786082"/>
            <a:chOff x="6357950" y="428604"/>
            <a:chExt cx="3194709" cy="3429024"/>
          </a:xfrm>
        </p:grpSpPr>
        <p:sp>
          <p:nvSpPr>
            <p:cNvPr id="12" name="Explosion 1 11"/>
            <p:cNvSpPr/>
            <p:nvPr/>
          </p:nvSpPr>
          <p:spPr>
            <a:xfrm>
              <a:off x="6357950" y="428604"/>
              <a:ext cx="3000396" cy="3429024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80922" y="1307841"/>
              <a:ext cx="25717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đôi</a:t>
              </a:r>
              <a:endPara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43768" y="2500306"/>
            <a:ext cx="2000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vi-V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5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6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62084" y="828676"/>
            <a:ext cx="44958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19168" y="485776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endParaRPr lang="en-US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000892" y="3325826"/>
          <a:ext cx="619108" cy="346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08"/>
              </a:tblGrid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Biển báo đường cấ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0992" y="214290"/>
            <a:ext cx="3208726" cy="307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457332" y="1214422"/>
            <a:ext cx="4543428" cy="300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Viền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đỏ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Nền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đen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1385894" y="274638"/>
            <a:ext cx="2757478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vi-VN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-261942" y="5611520"/>
            <a:ext cx="7191396" cy="94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Biển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cấm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bộ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239040" y="3325826"/>
          <a:ext cx="619108" cy="346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08"/>
              </a:tblGrid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25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Biển báo cấm người đi b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7166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Picture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286644" y="3214686"/>
          <a:ext cx="619108" cy="364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08"/>
              </a:tblGrid>
              <a:tr h="45541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5541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541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5541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541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5541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541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5541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314456" y="1214422"/>
            <a:ext cx="4257676" cy="2828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đỏ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vạch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Nền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8"/>
          <p:cNvSpPr>
            <a:spLocks noGrp="1"/>
          </p:cNvSpPr>
          <p:nvPr>
            <p:ph type="title"/>
          </p:nvPr>
        </p:nvSpPr>
        <p:spPr>
          <a:xfrm>
            <a:off x="957266" y="274638"/>
            <a:ext cx="2757478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vi-V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-285752" y="5572140"/>
            <a:ext cx="8358214" cy="83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Biển báo cấm đi ngược chiề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290"/>
            <a:ext cx="307183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bi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  <p:pic>
        <p:nvPicPr>
          <p:cNvPr id="20" name="Picture 5" descr="bb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52"/>
            <a:ext cx="201237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57200" y="2423220"/>
            <a:ext cx="2386013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286116" y="2331998"/>
            <a:ext cx="2714644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4" descr="Biển báo cấm ôt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42852"/>
            <a:ext cx="2071702" cy="2071702"/>
          </a:xfrm>
          <a:prstGeom prst="rect">
            <a:avLst/>
          </a:prstGeom>
          <a:noFill/>
        </p:spPr>
      </p:pic>
      <p:pic>
        <p:nvPicPr>
          <p:cNvPr id="24" name="Picture 6" descr="Biển báo cấm đi xe đạ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14290"/>
            <a:ext cx="2143140" cy="2143140"/>
          </a:xfrm>
          <a:prstGeom prst="rect">
            <a:avLst/>
          </a:prstGeom>
          <a:noFill/>
        </p:spPr>
      </p:pic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500826" y="2285992"/>
            <a:ext cx="2643174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8" descr="Biển báo cấm xe gắn má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500438"/>
            <a:ext cx="2119322" cy="2119322"/>
          </a:xfrm>
          <a:prstGeom prst="rect">
            <a:avLst/>
          </a:prstGeom>
          <a:noFill/>
        </p:spPr>
      </p:pic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14282" y="5711627"/>
            <a:ext cx="2357454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10" descr="Biển báo cấm xe người kéo, đẩ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3429000"/>
            <a:ext cx="2000264" cy="2000264"/>
          </a:xfrm>
          <a:prstGeom prst="rect">
            <a:avLst/>
          </a:prstGeom>
          <a:noFill/>
        </p:spPr>
      </p:pic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214678" y="5586257"/>
            <a:ext cx="3143272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12" descr="Biển báo cấm dừng xe và đỗ x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3500438"/>
            <a:ext cx="1833570" cy="1833570"/>
          </a:xfrm>
          <a:prstGeom prst="rect">
            <a:avLst/>
          </a:prstGeom>
          <a:noFill/>
        </p:spPr>
      </p:pic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572264" y="5586257"/>
            <a:ext cx="2500298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071538" y="990600"/>
            <a:ext cx="7772400" cy="1752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7575"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7575"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6" name="Rectangle 5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52575" y="2971800"/>
            <a:ext cx="5805507" cy="1143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Đi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bộ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dưới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lòng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đường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" name="Picture 10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1524000" y="5429264"/>
            <a:ext cx="6477024" cy="114300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Đi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bộ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vỉa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hè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vui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dưới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lòng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5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8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1554163" y="4237038"/>
            <a:ext cx="6232547" cy="109696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Vui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dưới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lòng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</a:rPr>
              <a:t>đường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1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23" name="AutoShape 27"/>
          <p:cNvSpPr>
            <a:spLocks noChangeArrowheads="1"/>
          </p:cNvSpPr>
          <p:nvPr/>
        </p:nvSpPr>
        <p:spPr bwMode="auto">
          <a:xfrm>
            <a:off x="285720" y="785794"/>
            <a:ext cx="1928826" cy="1563706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WordArt 28"/>
          <p:cNvSpPr>
            <a:spLocks noChangeArrowheads="1" noChangeShapeType="1" noTextEdit="1"/>
          </p:cNvSpPr>
          <p:nvPr/>
        </p:nvSpPr>
        <p:spPr bwMode="auto">
          <a:xfrm>
            <a:off x="785786" y="1214422"/>
            <a:ext cx="885803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  <a:endParaRPr lang="vi-VN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5" name="Picture 2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722438" y="26988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Chọn đáp án đúng : </a:t>
            </a:r>
            <a:endParaRPr lang="vi-VN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7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WordArt 33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29" name="WordArt 34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30" name="WordArt 35"/>
          <p:cNvSpPr>
            <a:spLocks noChangeArrowheads="1" noChangeShapeType="1" noTextEdit="1"/>
          </p:cNvSpPr>
          <p:nvPr/>
        </p:nvSpPr>
        <p:spPr bwMode="auto">
          <a:xfrm>
            <a:off x="785495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31" name="WordArt 36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32" name="WordArt 37"/>
          <p:cNvSpPr>
            <a:spLocks noChangeArrowheads="1" noChangeShapeType="1" noTextEdit="1"/>
          </p:cNvSpPr>
          <p:nvPr/>
        </p:nvSpPr>
        <p:spPr bwMode="auto">
          <a:xfrm>
            <a:off x="78978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786447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34" name="WordArt 39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35" name="WordArt 40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36" name="WordArt 41"/>
          <p:cNvSpPr>
            <a:spLocks noChangeArrowheads="1" noChangeShapeType="1" noTextEdit="1"/>
          </p:cNvSpPr>
          <p:nvPr/>
        </p:nvSpPr>
        <p:spPr bwMode="auto">
          <a:xfrm>
            <a:off x="7854950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37" name="WordArt 42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38" name="WordArt 43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39" name="WordArt 44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11</a:t>
            </a:r>
          </a:p>
        </p:txBody>
      </p:sp>
      <p:sp>
        <p:nvSpPr>
          <p:cNvPr id="40" name="WordArt 45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12</a:t>
            </a:r>
          </a:p>
        </p:txBody>
      </p:sp>
      <p:sp>
        <p:nvSpPr>
          <p:cNvPr id="41" name="WordArt 46"/>
          <p:cNvSpPr>
            <a:spLocks noChangeArrowheads="1" noChangeShapeType="1" noTextEdit="1"/>
          </p:cNvSpPr>
          <p:nvPr/>
        </p:nvSpPr>
        <p:spPr bwMode="auto">
          <a:xfrm>
            <a:off x="7840663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13</a:t>
            </a:r>
          </a:p>
        </p:txBody>
      </p:sp>
      <p:sp>
        <p:nvSpPr>
          <p:cNvPr id="42" name="WordArt 47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14</a:t>
            </a:r>
          </a:p>
        </p:txBody>
      </p:sp>
      <p:sp>
        <p:nvSpPr>
          <p:cNvPr id="43" name="WordArt 48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15</a:t>
            </a:r>
          </a:p>
        </p:txBody>
      </p:sp>
      <p:grpSp>
        <p:nvGrpSpPr>
          <p:cNvPr id="44" name="Group 49"/>
          <p:cNvGrpSpPr>
            <a:grpSpLocks/>
          </p:cNvGrpSpPr>
          <p:nvPr/>
        </p:nvGrpSpPr>
        <p:grpSpPr bwMode="auto">
          <a:xfrm>
            <a:off x="7391400" y="2590800"/>
            <a:ext cx="1752600" cy="1752600"/>
            <a:chOff x="4320" y="2928"/>
            <a:chExt cx="1104" cy="1104"/>
          </a:xfrm>
        </p:grpSpPr>
        <p:sp>
          <p:nvSpPr>
            <p:cNvPr id="4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2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  <p:animRot by="1500000">
                                      <p:cBhvr>
                                        <p:cTn id="2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7" grpId="0" animBg="1"/>
      <p:bldP spid="18" grpId="0" animBg="1"/>
      <p:bldP spid="22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g3m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ames PPT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297114"/>
            <a:ext cx="8072494" cy="14176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8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21712"/>
            <a:ext cx="1000131" cy="12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71506" y="2297114"/>
            <a:ext cx="8072494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dẫn</a:t>
            </a:r>
            <a:r>
              <a:rPr lang="en-US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biển</a:t>
            </a:r>
            <a:r>
              <a:rPr lang="en-US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báo</a:t>
            </a:r>
            <a:r>
              <a:rPr lang="en-US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tác</a:t>
            </a:r>
            <a:r>
              <a:rPr lang="en-US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lang="en-US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52674" y="1090626"/>
            <a:ext cx="5248284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kumimoji="0" lang="en-US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kumimoji="0" lang="en-US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đường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gặp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biển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báo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cấm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thì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loại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đúng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hiệu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lệnh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mỗi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biển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báo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đó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16769" y="1674894"/>
            <a:ext cx="7462862" cy="15240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CSGT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304800" y="908720"/>
            <a:ext cx="9167786" cy="2971800"/>
            <a:chOff x="304800" y="3200400"/>
            <a:chExt cx="9167786" cy="2971800"/>
          </a:xfrm>
        </p:grpSpPr>
        <p:sp>
          <p:nvSpPr>
            <p:cNvPr id="12" name="Horizontal Scroll 11"/>
            <p:cNvSpPr/>
            <p:nvPr/>
          </p:nvSpPr>
          <p:spPr>
            <a:xfrm>
              <a:off x="304800" y="3200400"/>
              <a:ext cx="8686800" cy="2971800"/>
            </a:xfrm>
            <a:prstGeom prst="horizontalScroll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785786" y="3733800"/>
              <a:ext cx="86868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4000" b="1" u="sng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4000" b="1" u="sng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u="sng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4000" b="1" u="sng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CSGT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ta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tuân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395574" y="2957522"/>
            <a:ext cx="6105516" cy="16859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tập </a:t>
            </a:r>
            <a:endParaRPr lang="vi-VN" sz="2400" b="1" i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14480" y="714356"/>
            <a:ext cx="6429420" cy="1771809"/>
            <a:chOff x="571472" y="0"/>
            <a:chExt cx="6429420" cy="1771809"/>
          </a:xfrm>
        </p:grpSpPr>
        <p:pic>
          <p:nvPicPr>
            <p:cNvPr id="6" name="Picture 6" descr="D:\HÌNH ĐỘNG\hinh dong 2\96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0"/>
              <a:ext cx="1707634" cy="157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143108" y="571480"/>
              <a:ext cx="48577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phút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!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6230" y="1828800"/>
            <a:ext cx="8410612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CSGT dang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c.Người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CSGT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086100" lvl="6" indent="-342900">
              <a:defRPr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0034" y="378619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7" name="Picture 4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915400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00838"/>
              <a:ext cx="9144000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5661819" y="3375819"/>
              <a:ext cx="685800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3375818" y="3528218"/>
              <a:ext cx="68580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2868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TẬP.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034" y="785794"/>
            <a:ext cx="8143932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CSGT dang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7158" y="2571744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7" name="Picture 4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915400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00838"/>
              <a:ext cx="9144000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5661819" y="3375819"/>
              <a:ext cx="685800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3375818" y="3528218"/>
              <a:ext cx="68580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Rectangle 31"/>
          <p:cNvSpPr/>
          <p:nvPr/>
        </p:nvSpPr>
        <p:spPr>
          <a:xfrm>
            <a:off x="214282" y="1785926"/>
            <a:ext cx="8929718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c.Người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034" y="714356"/>
            <a:ext cx="8358246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CSGT dang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5720" y="1857364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7" name="Picture 4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915400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00838"/>
              <a:ext cx="9144000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5661819" y="3375819"/>
              <a:ext cx="685800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3375818" y="3528218"/>
              <a:ext cx="68580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Rectangle 31"/>
          <p:cNvSpPr/>
          <p:nvPr/>
        </p:nvSpPr>
        <p:spPr>
          <a:xfrm>
            <a:off x="214282" y="1785926"/>
            <a:ext cx="8929718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c.Người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357166"/>
            <a:ext cx="857256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086100" lvl="6" indent="-342900">
              <a:buFontTx/>
              <a:buAutoNum type="alphaUcPeriod"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4282" y="2500306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7" name="Picture 4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915400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00838"/>
              <a:ext cx="9144000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5661819" y="3375819"/>
              <a:ext cx="685800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3375818" y="3528218"/>
              <a:ext cx="68580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Rectangle 31"/>
          <p:cNvSpPr/>
          <p:nvPr/>
        </p:nvSpPr>
        <p:spPr>
          <a:xfrm>
            <a:off x="71406" y="1810264"/>
            <a:ext cx="9215502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a. CSGT dang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b. CSGT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c. CSGT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2" y="357166"/>
            <a:ext cx="9001188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CSGT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086100" lvl="6" indent="-342900">
              <a:buFontTx/>
              <a:buAutoNum type="alphaUcPeriod"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7158" y="2605086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7" name="Picture 4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915400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00838"/>
              <a:ext cx="9144000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5661819" y="3375819"/>
              <a:ext cx="685800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Image00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3375818" y="3528218"/>
              <a:ext cx="68580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Rectangle 31"/>
          <p:cNvSpPr/>
          <p:nvPr/>
        </p:nvSpPr>
        <p:spPr>
          <a:xfrm>
            <a:off x="142844" y="2559657"/>
            <a:ext cx="921550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CSGT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071538" y="857232"/>
            <a:ext cx="7772400" cy="21002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qua?</a:t>
            </a:r>
            <a:r>
              <a:rPr lang="en-US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228600" y="0"/>
            <a:ext cx="320675" cy="6858000"/>
            <a:chOff x="202295" y="-322943"/>
            <a:chExt cx="319314" cy="7180943"/>
          </a:xfrm>
        </p:grpSpPr>
        <p:sp>
          <p:nvSpPr>
            <p:cNvPr id="6" name="Rectangle 5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85918" y="3143248"/>
            <a:ext cx="5030787" cy="92869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Dưới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5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tuổi</a:t>
            </a:r>
            <a:endParaRPr lang="en-US" sz="4000" b="1" dirty="0">
              <a:solidFill>
                <a:schemeClr val="bg1"/>
              </a:solidFill>
              <a:latin typeface="VNI-Times" pitchFamily="2" charset="0"/>
            </a:endParaRPr>
          </a:p>
        </p:txBody>
      </p:sp>
      <p:pic>
        <p:nvPicPr>
          <p:cNvPr id="10" name="Picture 9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46551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" name="Picture 10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688" y="3211513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" name="Oval 11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845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830263" y="3397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1752600" y="4403744"/>
            <a:ext cx="5045075" cy="88264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757738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4470400"/>
            <a:ext cx="1500187" cy="80168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5434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8" name="WordArt 226"/>
          <p:cNvSpPr>
            <a:spLocks noChangeArrowheads="1" noChangeShapeType="1" noTextEdit="1"/>
          </p:cNvSpPr>
          <p:nvPr/>
        </p:nvSpPr>
        <p:spPr bwMode="auto">
          <a:xfrm>
            <a:off x="811213" y="46561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1676400" y="5557873"/>
            <a:ext cx="5045075" cy="101439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   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Dưới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10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tuổi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953125"/>
            <a:ext cx="5937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1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5730875"/>
            <a:ext cx="1500187" cy="80168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575945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23" name="WordArt 226"/>
          <p:cNvSpPr>
            <a:spLocks noChangeArrowheads="1" noChangeShapeType="1" noTextEdit="1"/>
          </p:cNvSpPr>
          <p:nvPr/>
        </p:nvSpPr>
        <p:spPr bwMode="auto">
          <a:xfrm>
            <a:off x="811213" y="59166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428596" y="571480"/>
            <a:ext cx="1543050" cy="143033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" name="WordArt 28"/>
          <p:cNvSpPr>
            <a:spLocks noChangeArrowheads="1" noChangeShapeType="1" noTextEdit="1"/>
          </p:cNvSpPr>
          <p:nvPr/>
        </p:nvSpPr>
        <p:spPr bwMode="auto">
          <a:xfrm>
            <a:off x="809596" y="928670"/>
            <a:ext cx="690570" cy="681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Câu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  <a:endParaRPr lang="vi-VN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638300" y="-15875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Chọnđáp án đúng </a:t>
            </a:r>
            <a:endParaRPr lang="vi-VN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7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</a:blip>
          <a:srcRect/>
          <a:stretch>
            <a:fillRect/>
          </a:stretch>
        </p:blipFill>
        <p:spPr bwMode="auto">
          <a:xfrm>
            <a:off x="8172450" y="596265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33"/>
          <p:cNvSpPr>
            <a:spLocks noChangeArrowheads="1" noChangeShapeType="1" noTextEdit="1"/>
          </p:cNvSpPr>
          <p:nvPr/>
        </p:nvSpPr>
        <p:spPr bwMode="auto">
          <a:xfrm>
            <a:off x="7743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30" name="WordArt 34"/>
          <p:cNvSpPr>
            <a:spLocks noChangeArrowheads="1" noChangeShapeType="1" noTextEdit="1"/>
          </p:cNvSpPr>
          <p:nvPr/>
        </p:nvSpPr>
        <p:spPr bwMode="auto">
          <a:xfrm>
            <a:off x="7743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31" name="WordArt 35"/>
          <p:cNvSpPr>
            <a:spLocks noChangeArrowheads="1" noChangeShapeType="1" noTextEdit="1"/>
          </p:cNvSpPr>
          <p:nvPr/>
        </p:nvSpPr>
        <p:spPr bwMode="auto">
          <a:xfrm>
            <a:off x="7748588" y="3219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32" name="WordArt 36"/>
          <p:cNvSpPr>
            <a:spLocks noChangeArrowheads="1" noChangeShapeType="1" noTextEdit="1"/>
          </p:cNvSpPr>
          <p:nvPr/>
        </p:nvSpPr>
        <p:spPr bwMode="auto">
          <a:xfrm>
            <a:off x="7743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33" name="WordArt 37"/>
          <p:cNvSpPr>
            <a:spLocks noChangeArrowheads="1" noChangeShapeType="1" noTextEdit="1"/>
          </p:cNvSpPr>
          <p:nvPr/>
        </p:nvSpPr>
        <p:spPr bwMode="auto">
          <a:xfrm>
            <a:off x="7791450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34" name="WordArt 38"/>
          <p:cNvSpPr>
            <a:spLocks noChangeArrowheads="1" noChangeShapeType="1" noTextEdit="1"/>
          </p:cNvSpPr>
          <p:nvPr/>
        </p:nvSpPr>
        <p:spPr bwMode="auto">
          <a:xfrm>
            <a:off x="7758113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35" name="WordArt 39"/>
          <p:cNvSpPr>
            <a:spLocks noChangeArrowheads="1" noChangeShapeType="1" noTextEdit="1"/>
          </p:cNvSpPr>
          <p:nvPr/>
        </p:nvSpPr>
        <p:spPr bwMode="auto">
          <a:xfrm>
            <a:off x="7743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36" name="WordArt 40"/>
          <p:cNvSpPr>
            <a:spLocks noChangeArrowheads="1" noChangeShapeType="1" noTextEdit="1"/>
          </p:cNvSpPr>
          <p:nvPr/>
        </p:nvSpPr>
        <p:spPr bwMode="auto">
          <a:xfrm>
            <a:off x="7743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37" name="WordArt 41"/>
          <p:cNvSpPr>
            <a:spLocks noChangeArrowheads="1" noChangeShapeType="1" noTextEdit="1"/>
          </p:cNvSpPr>
          <p:nvPr/>
        </p:nvSpPr>
        <p:spPr bwMode="auto">
          <a:xfrm>
            <a:off x="7748588" y="32337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38" name="WordArt 42"/>
          <p:cNvSpPr>
            <a:spLocks noChangeArrowheads="1" noChangeShapeType="1" noTextEdit="1"/>
          </p:cNvSpPr>
          <p:nvPr/>
        </p:nvSpPr>
        <p:spPr bwMode="auto">
          <a:xfrm>
            <a:off x="7743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39" name="WordArt 43"/>
          <p:cNvSpPr>
            <a:spLocks noChangeArrowheads="1" noChangeShapeType="1" noTextEdit="1"/>
          </p:cNvSpPr>
          <p:nvPr/>
        </p:nvSpPr>
        <p:spPr bwMode="auto">
          <a:xfrm>
            <a:off x="7743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40" name="WordArt 44"/>
          <p:cNvSpPr>
            <a:spLocks noChangeArrowheads="1" noChangeShapeType="1" noTextEdit="1"/>
          </p:cNvSpPr>
          <p:nvPr/>
        </p:nvSpPr>
        <p:spPr bwMode="auto">
          <a:xfrm>
            <a:off x="7743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11</a:t>
            </a:r>
          </a:p>
        </p:txBody>
      </p:sp>
      <p:sp>
        <p:nvSpPr>
          <p:cNvPr id="41" name="WordArt 45"/>
          <p:cNvSpPr>
            <a:spLocks noChangeArrowheads="1" noChangeShapeType="1" noTextEdit="1"/>
          </p:cNvSpPr>
          <p:nvPr/>
        </p:nvSpPr>
        <p:spPr bwMode="auto">
          <a:xfrm>
            <a:off x="7743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12</a:t>
            </a:r>
          </a:p>
        </p:txBody>
      </p:sp>
      <p:sp>
        <p:nvSpPr>
          <p:cNvPr id="42" name="WordArt 46"/>
          <p:cNvSpPr>
            <a:spLocks noChangeArrowheads="1" noChangeShapeType="1" noTextEdit="1"/>
          </p:cNvSpPr>
          <p:nvPr/>
        </p:nvSpPr>
        <p:spPr bwMode="auto">
          <a:xfrm>
            <a:off x="7734300" y="32289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13</a:t>
            </a:r>
          </a:p>
        </p:txBody>
      </p:sp>
      <p:sp>
        <p:nvSpPr>
          <p:cNvPr id="43" name="WordArt 47"/>
          <p:cNvSpPr>
            <a:spLocks noChangeArrowheads="1" noChangeShapeType="1" noTextEdit="1"/>
          </p:cNvSpPr>
          <p:nvPr/>
        </p:nvSpPr>
        <p:spPr bwMode="auto">
          <a:xfrm>
            <a:off x="7743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14</a:t>
            </a:r>
          </a:p>
        </p:txBody>
      </p:sp>
      <p:sp>
        <p:nvSpPr>
          <p:cNvPr id="44" name="WordArt 48"/>
          <p:cNvSpPr>
            <a:spLocks noChangeArrowheads="1" noChangeShapeType="1" noTextEdit="1"/>
          </p:cNvSpPr>
          <p:nvPr/>
        </p:nvSpPr>
        <p:spPr bwMode="auto">
          <a:xfrm>
            <a:off x="7743825" y="32480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15</a:t>
            </a:r>
          </a:p>
        </p:txBody>
      </p:sp>
      <p:grpSp>
        <p:nvGrpSpPr>
          <p:cNvPr id="45" name="Group 49"/>
          <p:cNvGrpSpPr>
            <a:grpSpLocks/>
          </p:cNvGrpSpPr>
          <p:nvPr/>
        </p:nvGrpSpPr>
        <p:grpSpPr bwMode="auto">
          <a:xfrm>
            <a:off x="7205663" y="4362450"/>
            <a:ext cx="1752600" cy="1179513"/>
            <a:chOff x="4320" y="2928"/>
            <a:chExt cx="1104" cy="1104"/>
          </a:xfrm>
        </p:grpSpPr>
        <p:sp>
          <p:nvSpPr>
            <p:cNvPr id="4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4" grpId="1" animBg="1"/>
      <p:bldP spid="17" grpId="0" animBg="1"/>
      <p:bldP spid="18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ames PPT 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28" y="2214562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D:\HÌNH ĐỘNG\hinh dong 2\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85728"/>
            <a:ext cx="1707634" cy="157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Entertainment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1356" y="4956198"/>
            <a:ext cx="2209800" cy="1830388"/>
          </a:xfrm>
          <a:prstGeom prst="rect">
            <a:avLst/>
          </a:prstGeom>
          <a:noFill/>
        </p:spPr>
      </p:pic>
      <p:pic>
        <p:nvPicPr>
          <p:cNvPr id="8" name="Picture 11" descr="Entertainment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3756" y="5108598"/>
            <a:ext cx="2209800" cy="1830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HÌNH ĐỘNG\QUASBUT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428628" cy="428628"/>
          </a:xfrm>
          <a:prstGeom prst="rect">
            <a:avLst/>
          </a:prstGeom>
          <a:noFill/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071538" y="566734"/>
            <a:ext cx="7643866" cy="257651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ahoma"/>
                <a:cs typeface="Tahoma"/>
              </a:rPr>
              <a:t>Trò chơi </a:t>
            </a:r>
            <a:r>
              <a:rPr lang="vi-VN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  <a:cs typeface="Tahoma"/>
              </a:rPr>
              <a:t>: Cặp đôi hoàn hảo</a:t>
            </a:r>
            <a:endParaRPr lang="vi-VN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506932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0" y="1828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05000" y="2433638"/>
            <a:ext cx="5081588" cy="1077218"/>
          </a:xfrm>
          <a:prstGeom prst="rect">
            <a:avLst/>
          </a:prstGeom>
          <a:solidFill>
            <a:srgbClr val="FF0066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Thực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tốt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hóa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giao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trường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81188" y="3919538"/>
            <a:ext cx="5043487" cy="1077218"/>
          </a:xfrm>
          <a:prstGeom prst="rect">
            <a:avLst/>
          </a:prstGeom>
          <a:solidFill>
            <a:srgbClr val="FF0066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Chấp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hành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tốt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luật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giao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bộ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467600" y="1366838"/>
            <a:ext cx="1447800" cy="5267325"/>
          </a:xfrm>
          <a:prstGeom prst="rect">
            <a:avLst/>
          </a:prstGeom>
          <a:solidFill>
            <a:srgbClr val="FF0066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vứt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rác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ồn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phố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24038" y="1486903"/>
            <a:ext cx="5391168" cy="584775"/>
          </a:xfrm>
          <a:prstGeom prst="rect">
            <a:avLst/>
          </a:prstGeom>
          <a:solidFill>
            <a:srgbClr val="FF0066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phóng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nhanh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vượt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ẩu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1463" y="1390650"/>
            <a:ext cx="1252537" cy="5022850"/>
          </a:xfrm>
          <a:prstGeom prst="rect">
            <a:avLst/>
          </a:prstGeom>
          <a:solidFill>
            <a:srgbClr val="FF0066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An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toàn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giao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hạnh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phúc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mỗi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nhà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857375" y="5395913"/>
            <a:ext cx="5181600" cy="1077218"/>
          </a:xfrm>
          <a:prstGeom prst="rect">
            <a:avLst/>
          </a:prstGeom>
          <a:solidFill>
            <a:srgbClr val="FF0066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Đội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mũ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bảo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hiểm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khi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ngồi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mô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tô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xe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gắn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máy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928662" y="347663"/>
            <a:ext cx="750095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THÔNG ĐIỆP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AN TOÀN GIAO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THÔNG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ogtvt.soctrang.gov.vn/wps/PA_WCMLocalRendering/jsp/html/images/TPSTGTV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214290"/>
            <a:ext cx="728667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07-s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500034" y="2071678"/>
            <a:ext cx="1857388" cy="2571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DẶN </a:t>
            </a:r>
            <a:endParaRPr lang="vi-VN" sz="36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DÒ</a:t>
            </a:r>
            <a:endParaRPr lang="vi-VN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2357422" y="500042"/>
            <a:ext cx="4705368" cy="31813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Cần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tự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nhắc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mọi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đúng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hiệu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lệnh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CSGT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nêu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gương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chấp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tốt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luật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giao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thông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sau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qua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toàn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214313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n_Toan_Giao_Thong_-_Be_Bao_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970995" y="6327797"/>
            <a:ext cx="244475" cy="244475"/>
          </a:xfrm>
          <a:prstGeom prst="rect">
            <a:avLst/>
          </a:prstGeom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642910" y="357166"/>
            <a:ext cx="8143932" cy="564360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FFFF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Xin chân thành cảm ơn </a:t>
            </a:r>
            <a:endParaRPr lang="vi-VN" sz="3600" kern="10" dirty="0" smtClean="0">
              <a:ln w="9525"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kern="10" dirty="0" smtClean="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quý thầy, cô và các em!</a:t>
            </a:r>
            <a:endParaRPr lang="vi-VN" sz="3600" kern="10" dirty="0">
              <a:ln w="9525"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38294" y="427038"/>
            <a:ext cx="5748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NHẬN XÉT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D:\AN TOÀN GIAO THÔNG\1357184414-nu-csg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4177"/>
            <a:ext cx="6715172" cy="6783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57400"/>
            <a:ext cx="91440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38200" y="1371600"/>
            <a:ext cx="1828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Bài</a:t>
            </a:r>
            <a:r>
              <a:rPr lang="en-US" sz="40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3</a:t>
            </a: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2590800" y="762000"/>
            <a:ext cx="464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vi-VN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51" descr="BDRTC0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533664" y="3295664"/>
            <a:ext cx="5943600" cy="26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0" descr="BDRTC0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286520"/>
            <a:ext cx="59436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0"/>
            <a:ext cx="9734584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14480" y="1500174"/>
            <a:ext cx="5643602" cy="1428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71670" y="2000240"/>
            <a:ext cx="6429420" cy="234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6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66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66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6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66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66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6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66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D:\HÌNH ĐỘNG\hinh dong 2\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00042"/>
            <a:ext cx="9334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071802" y="598473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 1. </a:t>
            </a:r>
            <a:endParaRPr lang="vi-VN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s.vietnamnet.vn/Images/2013/01/06/15/20130106150607_hinh%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981200"/>
            <a:ext cx="6032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5643570" y="3929066"/>
            <a:ext cx="278608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00100" y="3643314"/>
            <a:ext cx="1385886" cy="385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152400" y="31496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+mj-lt"/>
              </a:rPr>
              <a:t>Gậy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072462" y="378619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+mj-lt"/>
              </a:rPr>
              <a:t>Còi 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14282" y="0"/>
            <a:ext cx="8839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Hiệu lệnh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 người điều khiển giao thông được thể hiện bằng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tay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cờ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còi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hay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gậy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để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chỉ huy giao thông. 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 donh\w1048402404.8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7636"/>
            <a:ext cx="1214446" cy="1309662"/>
          </a:xfrm>
          <a:prstGeom prst="rect">
            <a:avLst/>
          </a:prstGeom>
          <a:noFill/>
        </p:spPr>
      </p:pic>
      <p:pic>
        <p:nvPicPr>
          <p:cNvPr id="6" name="Picture 4" descr="LOLLIPOP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152400"/>
          </a:xfrm>
          <a:noFill/>
        </p:spPr>
      </p:pic>
      <p:pic>
        <p:nvPicPr>
          <p:cNvPr id="7" name="Picture 15" descr="LOLLIPO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791200" y="3352800"/>
            <a:ext cx="655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LOLLIPO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LOLLIPO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3200400" y="3343275"/>
            <a:ext cx="655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7158" y="1668742"/>
            <a:ext cx="85058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400" b="1" u="sng" dirty="0">
                <a:solidFill>
                  <a:srgbClr val="FF0000"/>
                </a:solidFill>
                <a:latin typeface="+mj-lt"/>
                <a:hlinkClick r:id="rId4"/>
              </a:rPr>
              <a:t>Hiệu lệnh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400" b="1" dirty="0">
                <a:latin typeface="+mj-lt"/>
              </a:rPr>
              <a:t>điều khiển bằng </a:t>
            </a:r>
            <a:r>
              <a:rPr lang="vi-VN" sz="4400" b="1" dirty="0" smtClean="0">
                <a:latin typeface="+mj-lt"/>
              </a:rPr>
              <a:t>tay của Cảnh </a:t>
            </a:r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CSGT</a:t>
            </a:r>
            <a:r>
              <a:rPr lang="vi-VN" sz="4400" b="1" dirty="0" smtClean="0">
                <a:latin typeface="+mj-lt"/>
              </a:rPr>
              <a:t>, được thể hiện bằng </a:t>
            </a:r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9 động tác </a:t>
            </a:r>
            <a:r>
              <a:rPr lang="vi-VN" sz="4400" b="1" dirty="0" smtClean="0">
                <a:latin typeface="+mj-lt"/>
              </a:rPr>
              <a:t>chỉ huy, kết hợp với âm hiệu còi. Mỗi động tác đều có hiệu lực khác nhau.</a:t>
            </a:r>
            <a:r>
              <a:rPr lang="vi-VN" sz="4400" b="1" dirty="0">
                <a:latin typeface="+mj-lt"/>
              </a:rPr>
              <a:t/>
            </a:r>
            <a:br>
              <a:rPr lang="vi-VN" sz="4400" b="1" dirty="0">
                <a:latin typeface="+mj-lt"/>
              </a:rPr>
            </a:br>
            <a:r>
              <a:rPr lang="vi-VN" sz="4400" b="1" dirty="0">
                <a:latin typeface="+mj-lt"/>
              </a:rPr>
              <a:t/>
            </a:r>
            <a:br>
              <a:rPr lang="vi-VN" sz="4400" b="1" dirty="0">
                <a:latin typeface="+mj-lt"/>
              </a:rPr>
            </a:br>
            <a:endParaRPr lang="vi-VN" sz="4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1190</Words>
  <Application>Microsoft Office PowerPoint</Application>
  <PresentationFormat>On-screen Show (4:3)</PresentationFormat>
  <Paragraphs>183</Paragraphs>
  <Slides>45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Hiệu lệnh của cảnh sát giao thông.  Biển báo hiệu giao thông đường bộ.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Đi trên đường, gặp hiệu lệnh của CSGT, các em phải làm gì ?</vt:lpstr>
      <vt:lpstr>Kết luận: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Đặc điểm :</vt:lpstr>
      <vt:lpstr>Đặc điểm :</vt:lpstr>
      <vt:lpstr>PowerPoint Presentation</vt:lpstr>
      <vt:lpstr>PowerPoint Presentation</vt:lpstr>
      <vt:lpstr>Đi trên đường, gặp biển báo cấm, các em phải làm gì ?</vt:lpstr>
      <vt:lpstr>PowerPoint Presentation</vt:lpstr>
      <vt:lpstr>PowerPoint Presentation</vt:lpstr>
      <vt:lpstr>PowerPoint Presentation</vt:lpstr>
      <vt:lpstr>BÀI TẬP. Khoanh vào đáp án đúng</vt:lpstr>
      <vt:lpstr>PowerPoint Presentation</vt:lpstr>
      <vt:lpstr>PowerPoint Presentation</vt:lpstr>
      <vt:lpstr>PowerPoint Presentation</vt:lpstr>
      <vt:lpstr>PowerPoint Presentation</vt:lpstr>
      <vt:lpstr>Em tập làm Cảnh sát giao thông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KTC_Computer</dc:creator>
  <cp:lastModifiedBy>SKY</cp:lastModifiedBy>
  <cp:revision>229</cp:revision>
  <dcterms:created xsi:type="dcterms:W3CDTF">2013-12-05T16:37:42Z</dcterms:created>
  <dcterms:modified xsi:type="dcterms:W3CDTF">2019-03-26T03:18:33Z</dcterms:modified>
</cp:coreProperties>
</file>